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46" r:id="rId3"/>
    <p:sldId id="347" r:id="rId4"/>
    <p:sldId id="354" r:id="rId5"/>
    <p:sldId id="348" r:id="rId6"/>
    <p:sldId id="356" r:id="rId7"/>
    <p:sldId id="351" r:id="rId8"/>
    <p:sldId id="355" r:id="rId9"/>
    <p:sldId id="349" r:id="rId10"/>
    <p:sldId id="357" r:id="rId11"/>
    <p:sldId id="317" r:id="rId12"/>
    <p:sldId id="350" r:id="rId13"/>
    <p:sldId id="352" r:id="rId14"/>
    <p:sldId id="353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77"/>
    <a:srgbClr val="EC5655"/>
    <a:srgbClr val="FEF087"/>
    <a:srgbClr val="FEF399"/>
    <a:srgbClr val="246A4E"/>
    <a:srgbClr val="327C91"/>
    <a:srgbClr val="EB4645"/>
    <a:srgbClr val="1B6D85"/>
    <a:srgbClr val="F6946C"/>
    <a:srgbClr val="EE6A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79" autoAdjust="0"/>
    <p:restoredTop sz="94660"/>
  </p:normalViewPr>
  <p:slideViewPr>
    <p:cSldViewPr snapToGrid="0">
      <p:cViewPr varScale="1">
        <p:scale>
          <a:sx n="69" d="100"/>
          <a:sy n="69" d="100"/>
        </p:scale>
        <p:origin x="-28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E2AA3-83D1-45B8-A4EF-D849EFC51DD1}" type="datetimeFigureOut">
              <a:rPr lang="zh-CN" altLang="en-US" smtClean="0"/>
              <a:t>2019/4/22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5A079-1AAE-40F8-B025-D221512AF2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950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63476-70B3-42A3-BD01-D8F9CB93111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144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5A079-1AAE-40F8-B025-D221512AF23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0875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5A079-1AAE-40F8-B025-D221512AF23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302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15A079-1AAE-40F8-B025-D221512AF23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5857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685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3071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539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24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>
            <a:extLst>
              <a:ext uri="{FF2B5EF4-FFF2-40B4-BE49-F238E27FC236}">
                <a16:creationId xmlns:a16="http://schemas.microsoft.com/office/drawing/2014/main" xmlns="" id="{1265F3B7-3936-4FF3-B16F-4F581C74D8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CCD0D1"/>
              </a:gs>
              <a:gs pos="49200">
                <a:srgbClr val="E8EAE9"/>
              </a:gs>
              <a:gs pos="100000">
                <a:srgbClr val="FCFCFC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16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&#3619;&#3634;&#3594;&#3611;&#3636;&#3650;&#3618;&#3619;&#3626;&#3634;.pdf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"/>
          <p:cNvSpPr/>
          <p:nvPr/>
        </p:nvSpPr>
        <p:spPr>
          <a:xfrm>
            <a:off x="0" y="2438401"/>
            <a:ext cx="12192000" cy="4419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</a:endParaRPr>
          </a:p>
        </p:txBody>
      </p:sp>
      <p:cxnSp>
        <p:nvCxnSpPr>
          <p:cNvPr id="31" name="30"/>
          <p:cNvCxnSpPr/>
          <p:nvPr/>
        </p:nvCxnSpPr>
        <p:spPr>
          <a:xfrm flipH="1">
            <a:off x="2175909" y="3027947"/>
            <a:ext cx="7862171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33"/>
          <p:cNvCxnSpPr/>
          <p:nvPr/>
        </p:nvCxnSpPr>
        <p:spPr>
          <a:xfrm flipH="1">
            <a:off x="2175909" y="6253939"/>
            <a:ext cx="7862171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34"/>
          <p:cNvSpPr/>
          <p:nvPr/>
        </p:nvSpPr>
        <p:spPr>
          <a:xfrm>
            <a:off x="3788316" y="3254176"/>
            <a:ext cx="461536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altLang="zh-CN" sz="8000" b="1" dirty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ด้านการศึกษา</a:t>
            </a:r>
            <a:endParaRPr lang="zh-CN" altLang="en-US" sz="8000" b="1" dirty="0">
              <a:solidFill>
                <a:schemeClr val="bg1"/>
              </a:solidFill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sp>
        <p:nvSpPr>
          <p:cNvPr id="41" name="40"/>
          <p:cNvSpPr/>
          <p:nvPr/>
        </p:nvSpPr>
        <p:spPr>
          <a:xfrm>
            <a:off x="2053882" y="4637538"/>
            <a:ext cx="7984197" cy="1077218"/>
          </a:xfrm>
          <a:prstGeom prst="roundRect">
            <a:avLst/>
          </a:prstGeom>
          <a:solidFill>
            <a:srgbClr val="005D7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4" tIns="60941" rIns="121884" bIns="60941" rtlCol="0" anchor="ctr"/>
          <a:lstStyle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652362" y="727473"/>
            <a:ext cx="7331596" cy="156961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th-TH" altLang="zh-CN" sz="9600" b="1" dirty="0">
                <a:solidFill>
                  <a:srgbClr val="005D77"/>
                </a:solidFill>
                <a:latin typeface="Bodoni MT Black" panose="02070A03080606020203" pitchFamily="18" charset="0"/>
                <a:ea typeface="微软雅黑" panose="020B0503020204020204" pitchFamily="34" charset="-122"/>
              </a:rPr>
              <a:t>พระราโชบาย</a:t>
            </a:r>
          </a:p>
        </p:txBody>
      </p:sp>
      <p:sp>
        <p:nvSpPr>
          <p:cNvPr id="93" name="r 92"/>
          <p:cNvSpPr/>
          <p:nvPr/>
        </p:nvSpPr>
        <p:spPr>
          <a:xfrm>
            <a:off x="2652362" y="4815771"/>
            <a:ext cx="69092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altLang="zh-CN" sz="5400" dirty="0">
                <a:solidFill>
                  <a:schemeClr val="bg1"/>
                </a:solidFill>
                <a:latin typeface="Browallia New" panose="020B0604020202020204" pitchFamily="34" charset="-34"/>
                <a:ea typeface="华文隶书" panose="02010800040101010101" pitchFamily="2" charset="-122"/>
                <a:cs typeface="Browallia New" panose="020B0604020202020204" pitchFamily="34" charset="-34"/>
              </a:rPr>
              <a:t>ในสมเด็จพระเจ้าอยู่หัว </a:t>
            </a:r>
            <a:r>
              <a:rPr lang="th-TH" altLang="zh-CN" sz="5400" dirty="0" smtClean="0">
                <a:solidFill>
                  <a:schemeClr val="bg1"/>
                </a:solidFill>
                <a:latin typeface="Browallia New" panose="020B0604020202020204" pitchFamily="34" charset="-34"/>
                <a:ea typeface="华文隶书" panose="02010800040101010101" pitchFamily="2" charset="-122"/>
                <a:cs typeface="Browallia New" panose="020B0604020202020204" pitchFamily="34" charset="-34"/>
              </a:rPr>
              <a:t>รัชกาลที่ </a:t>
            </a:r>
            <a:r>
              <a:rPr lang="en-US" altLang="zh-CN" sz="5400" dirty="0">
                <a:solidFill>
                  <a:schemeClr val="bg1"/>
                </a:solidFill>
                <a:latin typeface="Browallia New" panose="020B0604020202020204" pitchFamily="34" charset="-34"/>
                <a:ea typeface="华文隶书" panose="02010800040101010101" pitchFamily="2" charset="-122"/>
                <a:cs typeface="Browallia New" panose="020B0604020202020204" pitchFamily="34" charset="-34"/>
              </a:rPr>
              <a:t>10</a:t>
            </a:r>
            <a:endParaRPr lang="zh-CN" altLang="en-US" sz="5400" dirty="0">
              <a:solidFill>
                <a:schemeClr val="bg1"/>
              </a:solidFill>
              <a:latin typeface="Browallia New" panose="020B0604020202020204" pitchFamily="34" charset="-34"/>
              <a:ea typeface="华文隶书" panose="02010800040101010101" pitchFamily="2" charset="-122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2878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/>
      <p:bldP spid="41" grpId="0" animBg="1"/>
      <p:bldP spid="55" grpId="0"/>
      <p:bldP spid="9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65771"/>
            <a:ext cx="7976382" cy="1536639"/>
            <a:chOff x="5925599" y="1353820"/>
            <a:chExt cx="3937447" cy="948711"/>
          </a:xfrm>
        </p:grpSpPr>
        <p:pic>
          <p:nvPicPr>
            <p:cNvPr id="3" name="shadow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568" y="1376481"/>
              <a:ext cx="3919478" cy="92605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5925599" y="1353820"/>
              <a:ext cx="3858939" cy="605095"/>
            </a:xfrm>
            <a:prstGeom prst="rect">
              <a:avLst/>
            </a:prstGeom>
            <a:solidFill>
              <a:srgbClr val="005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400" b="1" dirty="0"/>
                <a:t>กลุ่มสาระการเรียนรู้การงานอาชีพ</a:t>
              </a:r>
              <a:endParaRPr lang="en-US" sz="4400" b="1" dirty="0"/>
            </a:p>
          </p:txBody>
        </p:sp>
      </p:grpSp>
      <p:sp>
        <p:nvSpPr>
          <p:cNvPr id="17" name="矩形 16"/>
          <p:cNvSpPr/>
          <p:nvPr/>
        </p:nvSpPr>
        <p:spPr>
          <a:xfrm>
            <a:off x="1059333" y="1612514"/>
            <a:ext cx="5698676" cy="6771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th-TH" altLang="zh-CN" sz="4400" b="1" i="1" u="sng" dirty="0">
                <a:solidFill>
                  <a:srgbClr val="005D77"/>
                </a:solidFill>
                <a:ea typeface="微软雅黑 Light" panose="020B0502040204020203" pitchFamily="34" charset="-122"/>
                <a:cs typeface="+mn-ea"/>
                <a:sym typeface="+mn-lt"/>
              </a:rPr>
              <a:t>สาระที่ ๑  การดำรงชีวิตและครอบครัว</a:t>
            </a:r>
            <a:endParaRPr lang="zh-CN" altLang="en-US" sz="4400" b="1" i="1" u="sng" dirty="0">
              <a:solidFill>
                <a:srgbClr val="005D77"/>
              </a:solidFill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1059333" y="2653776"/>
            <a:ext cx="10644987" cy="3631954"/>
          </a:xfrm>
          <a:prstGeom prst="wedgeRoundRectCallout">
            <a:avLst>
              <a:gd name="adj1" fmla="val 17662"/>
              <a:gd name="adj2" fmla="val 50237"/>
              <a:gd name="adj3" fmla="val 16667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0" rIns="25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thaiDist">
              <a:lnSpc>
                <a:spcPts val="4200"/>
              </a:lnSpc>
            </a:pPr>
            <a:r>
              <a:rPr lang="th-TH" sz="4400" b="1" dirty="0">
                <a:solidFill>
                  <a:srgbClr val="FFC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   มาตรฐาน ง</a:t>
            </a:r>
            <a:r>
              <a:rPr lang="th-TH" sz="4400" dirty="0">
                <a:solidFill>
                  <a:srgbClr val="FFC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1.1</a:t>
            </a: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เข้าใจการทำงาน  มีความคิดสร้างสรรค์  </a:t>
            </a:r>
            <a:b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มีทักษะกระบวนการทำงาน ทักษะการจัดการ ทักษะกระบวนการ</a:t>
            </a:r>
            <a:b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แก้ปัญหา ทักษะการทำงานร่วมกัน และทักษะการแสวงหาความรู้</a:t>
            </a:r>
            <a:b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4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มีคุณธรรมและลักษณะนิสัยในการทำงาน  มีจิตสำนึกในการใช้พลังงาน  ทรัพยากร  และสิ่งแวดล้อมเพื่อการดำรงชีวิตและครอบครัว</a:t>
            </a:r>
            <a:endParaRPr lang="zh-CN" altLang="en-US" sz="3200" dirty="0">
              <a:latin typeface="Browallia New" panose="020B0604020202020204" pitchFamily="34" charset="-34"/>
              <a:ea typeface="微软雅黑 Light" panose="020B0502040204020203" pitchFamily="34" charset="-122"/>
              <a:cs typeface="Browallia New" panose="020B0604020202020204" pitchFamily="34" charset="-34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300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65771"/>
            <a:ext cx="7976382" cy="1536639"/>
            <a:chOff x="5925599" y="1353820"/>
            <a:chExt cx="3937447" cy="948711"/>
          </a:xfrm>
        </p:grpSpPr>
        <p:pic>
          <p:nvPicPr>
            <p:cNvPr id="3" name="shadow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568" y="1376481"/>
              <a:ext cx="3919478" cy="92605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5925599" y="1353820"/>
              <a:ext cx="3858939" cy="605095"/>
            </a:xfrm>
            <a:prstGeom prst="rect">
              <a:avLst/>
            </a:prstGeom>
            <a:solidFill>
              <a:srgbClr val="005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400" b="1" dirty="0"/>
                <a:t>กลุ่มสาระการเรียนรู้การงานอาชีพ</a:t>
              </a:r>
              <a:endParaRPr lang="en-US" sz="4400" b="1" dirty="0"/>
            </a:p>
          </p:txBody>
        </p:sp>
      </p:grpSp>
      <p:sp>
        <p:nvSpPr>
          <p:cNvPr id="17" name="矩形 16"/>
          <p:cNvSpPr/>
          <p:nvPr/>
        </p:nvSpPr>
        <p:spPr>
          <a:xfrm>
            <a:off x="1059333" y="1612514"/>
            <a:ext cx="3973845" cy="7386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th-TH" altLang="zh-CN" sz="4800" b="1" i="1" u="sng" dirty="0">
                <a:solidFill>
                  <a:srgbClr val="005D77"/>
                </a:solidFill>
                <a:latin typeface="Browallia New" panose="020B0604020202020204" pitchFamily="34" charset="-34"/>
                <a:ea typeface="微软雅黑 Light" panose="020B0502040204020203" pitchFamily="34" charset="-122"/>
                <a:cs typeface="Browallia New" panose="020B0604020202020204" pitchFamily="34" charset="-34"/>
                <a:sym typeface="+mn-lt"/>
              </a:rPr>
              <a:t>สาระที่  </a:t>
            </a:r>
            <a:r>
              <a:rPr lang="en-US" altLang="zh-CN" sz="4800" b="1" i="1" u="sng" dirty="0">
                <a:solidFill>
                  <a:srgbClr val="005D77"/>
                </a:solidFill>
                <a:latin typeface="Browallia New" panose="020B0604020202020204" pitchFamily="34" charset="-34"/>
                <a:ea typeface="微软雅黑 Light" panose="020B0502040204020203" pitchFamily="34" charset="-122"/>
                <a:cs typeface="Browallia New" panose="020B0604020202020204" pitchFamily="34" charset="-34"/>
                <a:sym typeface="+mn-lt"/>
              </a:rPr>
              <a:t>4</a:t>
            </a:r>
            <a:r>
              <a:rPr lang="th-TH" altLang="zh-CN" sz="4800" b="1" i="1" u="sng" dirty="0">
                <a:solidFill>
                  <a:srgbClr val="005D77"/>
                </a:solidFill>
                <a:latin typeface="Browallia New" panose="020B0604020202020204" pitchFamily="34" charset="-34"/>
                <a:ea typeface="微软雅黑 Light" panose="020B0502040204020203" pitchFamily="34" charset="-122"/>
                <a:cs typeface="Browallia New" panose="020B0604020202020204" pitchFamily="34" charset="-34"/>
                <a:sym typeface="+mn-lt"/>
              </a:rPr>
              <a:t>   การอาชีพ</a:t>
            </a:r>
            <a:endParaRPr lang="zh-CN" altLang="en-US" sz="4800" b="1" i="1" u="sng" dirty="0">
              <a:solidFill>
                <a:srgbClr val="005D77"/>
              </a:solidFill>
              <a:latin typeface="Browallia New" panose="020B0604020202020204" pitchFamily="34" charset="-34"/>
              <a:ea typeface="微软雅黑 Light" panose="020B0502040204020203" pitchFamily="34" charset="-122"/>
              <a:cs typeface="Browallia New" panose="020B0604020202020204" pitchFamily="34" charset="-34"/>
              <a:sym typeface="+mn-lt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2349793" y="2757804"/>
            <a:ext cx="8427567" cy="3287315"/>
          </a:xfrm>
          <a:prstGeom prst="wedgeRoundRectCallout">
            <a:avLst>
              <a:gd name="adj1" fmla="val 17662"/>
              <a:gd name="adj2" fmla="val 50237"/>
              <a:gd name="adj3" fmla="val 16667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0" rIns="25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thaiDist">
              <a:lnSpc>
                <a:spcPts val="4800"/>
              </a:lnSpc>
            </a:pPr>
            <a:r>
              <a:rPr lang="th-TH" sz="4400" b="1" dirty="0">
                <a:solidFill>
                  <a:srgbClr val="FFC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   </a:t>
            </a:r>
            <a:r>
              <a:rPr lang="th-TH" sz="4800" b="1" dirty="0">
                <a:solidFill>
                  <a:srgbClr val="FFC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มาตรฐาน ง</a:t>
            </a:r>
            <a:r>
              <a:rPr lang="th-TH" sz="4800" dirty="0">
                <a:solidFill>
                  <a:srgbClr val="FFC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  <a:r>
              <a:rPr lang="en-US" sz="44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4.1</a:t>
            </a:r>
            <a:r>
              <a:rPr lang="th-TH" sz="44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เข้าใจ มีทักษะที่จำเป็น</a:t>
            </a:r>
            <a:br>
              <a:rPr lang="th-TH" sz="44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44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มีประสบการณ์  เห็นแนวทางในงานอาชีพ  </a:t>
            </a:r>
            <a:br>
              <a:rPr lang="th-TH" sz="44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44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ใช้เทคโนโลยีเพื่อพัฒนาอาชีพ   มีคุณธรรม  และมีเจตคติที่ดีต่ออาชีพ</a:t>
            </a:r>
            <a:endParaRPr lang="zh-CN" altLang="en-US" sz="3200" dirty="0">
              <a:solidFill>
                <a:schemeClr val="bg1"/>
              </a:solidFill>
              <a:latin typeface="Browallia New" panose="020B0604020202020204" pitchFamily="34" charset="-34"/>
              <a:ea typeface="微软雅黑 Light" panose="020B0502040204020203" pitchFamily="34" charset="-122"/>
              <a:cs typeface="Browallia New" panose="020B0604020202020204" pitchFamily="34" charset="-34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96213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xmlns="" id="{E4544079-144B-42D3-B66D-3217F24D1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3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16">
            <a:extLst>
              <a:ext uri="{FF2B5EF4-FFF2-40B4-BE49-F238E27FC236}">
                <a16:creationId xmlns:a16="http://schemas.microsoft.com/office/drawing/2014/main" xmlns="" id="{5BE1D83B-766F-478C-A501-7D7BC45CDFFF}"/>
              </a:ext>
            </a:extLst>
          </p:cNvPr>
          <p:cNvCxnSpPr/>
          <p:nvPr/>
        </p:nvCxnSpPr>
        <p:spPr>
          <a:xfrm>
            <a:off x="487797" y="1378822"/>
            <a:ext cx="835342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17">
            <a:extLst>
              <a:ext uri="{FF2B5EF4-FFF2-40B4-BE49-F238E27FC236}">
                <a16:creationId xmlns:a16="http://schemas.microsoft.com/office/drawing/2014/main" xmlns="" id="{6619A520-B4C3-41A7-84C4-24134FF0D230}"/>
              </a:ext>
            </a:extLst>
          </p:cNvPr>
          <p:cNvSpPr>
            <a:spLocks noChangeAspect="1"/>
          </p:cNvSpPr>
          <p:nvPr/>
        </p:nvSpPr>
        <p:spPr>
          <a:xfrm rot="5400000">
            <a:off x="428366" y="649335"/>
            <a:ext cx="301336" cy="182474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6" rIns="68571" bIns="34286" rtlCol="0" anchor="ctr"/>
          <a:lstStyle/>
          <a:p>
            <a:pPr algn="ctr"/>
            <a:endParaRPr lang="zh-CN" altLang="en-US"/>
          </a:p>
        </p:txBody>
      </p:sp>
      <p:sp>
        <p:nvSpPr>
          <p:cNvPr id="6" name="TextBox 22">
            <a:extLst>
              <a:ext uri="{FF2B5EF4-FFF2-40B4-BE49-F238E27FC236}">
                <a16:creationId xmlns:a16="http://schemas.microsoft.com/office/drawing/2014/main" xmlns="" id="{A4F978A8-2645-48D3-857E-AFF599183381}"/>
              </a:ext>
            </a:extLst>
          </p:cNvPr>
          <p:cNvSpPr txBox="1"/>
          <p:nvPr/>
        </p:nvSpPr>
        <p:spPr>
          <a:xfrm>
            <a:off x="1014404" y="290453"/>
            <a:ext cx="11177596" cy="900238"/>
          </a:xfrm>
          <a:prstGeom prst="rect">
            <a:avLst/>
          </a:prstGeom>
          <a:noFill/>
        </p:spPr>
        <p:txBody>
          <a:bodyPr wrap="square" lIns="68571" tIns="34286" rIns="68571" bIns="34286" rtlCol="0">
            <a:spAutoFit/>
          </a:bodyPr>
          <a:lstStyle/>
          <a:p>
            <a:r>
              <a:rPr lang="th-TH" altLang="zh-CN" sz="5400" b="1" dirty="0">
                <a:solidFill>
                  <a:srgbClr val="005D77"/>
                </a:solidFill>
                <a:latin typeface="Browallia New" panose="020B0604020202020204" pitchFamily="34" charset="-34"/>
                <a:ea typeface="微软雅黑" pitchFamily="34" charset="-122"/>
                <a:cs typeface="Browallia New" panose="020B0604020202020204" pitchFamily="34" charset="-34"/>
              </a:rPr>
              <a:t>คุณลักษณะคนไทยที่พึงประสงค์</a:t>
            </a:r>
            <a:endParaRPr lang="en-US" altLang="zh-CN" sz="5400" b="1" dirty="0">
              <a:solidFill>
                <a:srgbClr val="005D77"/>
              </a:solidFill>
              <a:latin typeface="Browallia New" panose="020B0604020202020204" pitchFamily="34" charset="-34"/>
              <a:ea typeface="微软雅黑" pitchFamily="34" charset="-122"/>
              <a:cs typeface="Browallia New" panose="020B0604020202020204" pitchFamily="34" charset="-34"/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xmlns="" id="{019806EA-C4C2-417D-9E03-CC30F017A04C}"/>
              </a:ext>
            </a:extLst>
          </p:cNvPr>
          <p:cNvSpPr/>
          <p:nvPr/>
        </p:nvSpPr>
        <p:spPr>
          <a:xfrm>
            <a:off x="1014405" y="1831557"/>
            <a:ext cx="10206046" cy="101065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4.</a:t>
            </a:r>
            <a:r>
              <a:rPr lang="th-TH" sz="4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เป็นพลเมืองดี  มีวินัย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xmlns="" id="{07AF1E51-C878-4BDB-BF80-4DA41E71A84C}"/>
              </a:ext>
            </a:extLst>
          </p:cNvPr>
          <p:cNvSpPr txBox="1"/>
          <p:nvPr/>
        </p:nvSpPr>
        <p:spPr>
          <a:xfrm>
            <a:off x="1270596" y="3093726"/>
            <a:ext cx="10206046" cy="3340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1.</a:t>
            </a: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การเป็นพลเมืองดีเป็นหน้าที่ของทุกคน</a:t>
            </a:r>
          </a:p>
          <a:p>
            <a:pPr>
              <a:lnSpc>
                <a:spcPts val="3800"/>
              </a:lnSpc>
              <a:spcBef>
                <a:spcPts val="1200"/>
              </a:spcBef>
            </a:pPr>
            <a:r>
              <a:rPr lang="en-US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2.</a:t>
            </a: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ครอบครัว </a:t>
            </a:r>
            <a:r>
              <a:rPr lang="th-TH" sz="3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สถานศึกษา </a:t>
            </a: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และสถานประกอบการ  ต้องส่งเสริมให้ทุกคน</a:t>
            </a:r>
            <a:b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 มีโอกานทำหน้าที่เป็นพลเมืองดี</a:t>
            </a:r>
          </a:p>
          <a:p>
            <a:pPr>
              <a:lnSpc>
                <a:spcPts val="3800"/>
              </a:lnSpc>
              <a:spcBef>
                <a:spcPts val="1200"/>
              </a:spcBef>
            </a:pPr>
            <a:r>
              <a:rPr lang="en-US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3.</a:t>
            </a: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การเป็นพลเมืองดี คือ “เห็นอะไรที่จะทำเพื่อบ้านเมืองได้ก็ต้องทำ”</a:t>
            </a:r>
            <a:b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 เช่น งานอาสาสมัคร งานบำเพ็ญประโยชน์ งานสาธารณกุศล </a:t>
            </a:r>
            <a:b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 ให้ทำด้วยความมีน้ำใจและความเอื้ออาทร</a:t>
            </a:r>
          </a:p>
        </p:txBody>
      </p:sp>
    </p:spTree>
    <p:extLst>
      <p:ext uri="{BB962C8B-B14F-4D97-AF65-F5344CB8AC3E}">
        <p14:creationId xmlns:p14="http://schemas.microsoft.com/office/powerpoint/2010/main" val="291727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EF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xmlns="" id="{57721A3B-6FFB-485E-9A2E-8F8E9CE73358}"/>
              </a:ext>
            </a:extLst>
          </p:cNvPr>
          <p:cNvSpPr/>
          <p:nvPr/>
        </p:nvSpPr>
        <p:spPr>
          <a:xfrm>
            <a:off x="0" y="174945"/>
            <a:ext cx="12192000" cy="83099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xmlns="" id="{BC27D4CE-EF81-4DA9-9C9D-B452E3D43B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12" b="25138"/>
          <a:stretch/>
        </p:blipFill>
        <p:spPr>
          <a:xfrm>
            <a:off x="2475163" y="1029727"/>
            <a:ext cx="7100773" cy="5701392"/>
          </a:xfrm>
          <a:prstGeom prst="rect">
            <a:avLst/>
          </a:prstGeom>
        </p:spPr>
      </p:pic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xmlns="" id="{F367B696-1F3C-47FE-B865-6479E5FEF1A8}"/>
              </a:ext>
            </a:extLst>
          </p:cNvPr>
          <p:cNvSpPr txBox="1"/>
          <p:nvPr/>
        </p:nvSpPr>
        <p:spPr>
          <a:xfrm>
            <a:off x="630909" y="173427"/>
            <a:ext cx="10592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u="sng" dirty="0">
                <a:solidFill>
                  <a:schemeClr val="bg1"/>
                </a:solidFill>
              </a:rPr>
              <a:t>พลเมืองที่ดี</a:t>
            </a:r>
            <a:r>
              <a:rPr lang="th-TH" sz="4800" b="1" dirty="0">
                <a:solidFill>
                  <a:schemeClr val="bg1"/>
                </a:solidFill>
              </a:rPr>
              <a:t>   </a:t>
            </a:r>
            <a:r>
              <a:rPr lang="th-TH" sz="3600" b="1" dirty="0">
                <a:solidFill>
                  <a:schemeClr val="bg1"/>
                </a:solidFill>
              </a:rPr>
              <a:t>โรงเรียนทีปังกรวิทยา</a:t>
            </a:r>
            <a:r>
              <a:rPr lang="th-TH" sz="3600" b="1" dirty="0" err="1">
                <a:solidFill>
                  <a:schemeClr val="bg1"/>
                </a:solidFill>
              </a:rPr>
              <a:t>พัฒน์</a:t>
            </a:r>
            <a:r>
              <a:rPr lang="th-TH" sz="3600" b="1" dirty="0">
                <a:solidFill>
                  <a:schemeClr val="bg1"/>
                </a:solidFill>
              </a:rPr>
              <a:t> (ทวีวัฒนา) ในพระราชูปถัมภ์ ฯ</a:t>
            </a:r>
          </a:p>
        </p:txBody>
      </p:sp>
    </p:spTree>
    <p:extLst>
      <p:ext uri="{BB962C8B-B14F-4D97-AF65-F5344CB8AC3E}">
        <p14:creationId xmlns:p14="http://schemas.microsoft.com/office/powerpoint/2010/main" val="131962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39D59AFE-F650-47A1-A78C-FB15BC110B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25771" r="3125" b="20374"/>
          <a:stretch/>
        </p:blipFill>
        <p:spPr>
          <a:xfrm>
            <a:off x="641685" y="1358231"/>
            <a:ext cx="10908632" cy="4545265"/>
          </a:xfrm>
          <a:prstGeom prst="rect">
            <a:avLst/>
          </a:prstGeom>
        </p:spPr>
      </p:pic>
      <p:cxnSp>
        <p:nvCxnSpPr>
          <p:cNvPr id="4" name="16">
            <a:extLst>
              <a:ext uri="{FF2B5EF4-FFF2-40B4-BE49-F238E27FC236}">
                <a16:creationId xmlns:a16="http://schemas.microsoft.com/office/drawing/2014/main" xmlns="" id="{C6F67AA8-2147-44C3-83EC-2A9AA8ED5CE2}"/>
              </a:ext>
            </a:extLst>
          </p:cNvPr>
          <p:cNvCxnSpPr/>
          <p:nvPr/>
        </p:nvCxnSpPr>
        <p:spPr>
          <a:xfrm>
            <a:off x="487797" y="961730"/>
            <a:ext cx="835342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17">
            <a:extLst>
              <a:ext uri="{FF2B5EF4-FFF2-40B4-BE49-F238E27FC236}">
                <a16:creationId xmlns:a16="http://schemas.microsoft.com/office/drawing/2014/main" xmlns="" id="{8B420874-1501-4611-B19D-2AEDB8311F6A}"/>
              </a:ext>
            </a:extLst>
          </p:cNvPr>
          <p:cNvSpPr>
            <a:spLocks noChangeAspect="1"/>
          </p:cNvSpPr>
          <p:nvPr/>
        </p:nvSpPr>
        <p:spPr>
          <a:xfrm rot="5400000">
            <a:off x="428366" y="424747"/>
            <a:ext cx="301336" cy="182474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6" rIns="68571" bIns="34286" rtlCol="0" anchor="ctr"/>
          <a:lstStyle/>
          <a:p>
            <a:pPr algn="ctr"/>
            <a:endParaRPr lang="zh-CN" altLang="en-US"/>
          </a:p>
        </p:txBody>
      </p:sp>
      <p:sp>
        <p:nvSpPr>
          <p:cNvPr id="6" name="TextBox 22">
            <a:extLst>
              <a:ext uri="{FF2B5EF4-FFF2-40B4-BE49-F238E27FC236}">
                <a16:creationId xmlns:a16="http://schemas.microsoft.com/office/drawing/2014/main" xmlns="" id="{E0143137-2208-433B-A5E1-38EA92886132}"/>
              </a:ext>
            </a:extLst>
          </p:cNvPr>
          <p:cNvSpPr txBox="1"/>
          <p:nvPr/>
        </p:nvSpPr>
        <p:spPr>
          <a:xfrm>
            <a:off x="870014" y="230276"/>
            <a:ext cx="11177596" cy="746350"/>
          </a:xfrm>
          <a:prstGeom prst="rect">
            <a:avLst/>
          </a:prstGeom>
          <a:noFill/>
        </p:spPr>
        <p:txBody>
          <a:bodyPr wrap="square" lIns="68571" tIns="34286" rIns="68571" bIns="34286" rtlCol="0">
            <a:spAutoFit/>
          </a:bodyPr>
          <a:lstStyle/>
          <a:p>
            <a:r>
              <a:rPr lang="th-TH" altLang="zh-CN" sz="4400" b="1" dirty="0">
                <a:solidFill>
                  <a:srgbClr val="005D77"/>
                </a:solidFill>
                <a:latin typeface="Browallia New" panose="020B0604020202020204" pitchFamily="34" charset="-34"/>
                <a:ea typeface="微软雅黑" pitchFamily="34" charset="-122"/>
                <a:cs typeface="Browallia New" panose="020B0604020202020204" pitchFamily="34" charset="-34"/>
              </a:rPr>
              <a:t>พระราโชบายด้านการศึกษาในสมเด็จพระเจ้าอยู่หัว รัชกาลที่ </a:t>
            </a:r>
            <a:r>
              <a:rPr lang="en-US" altLang="zh-CN" sz="4400" b="1" dirty="0">
                <a:solidFill>
                  <a:srgbClr val="005D77"/>
                </a:solidFill>
                <a:latin typeface="Browallia New" panose="020B0604020202020204" pitchFamily="34" charset="-34"/>
                <a:ea typeface="微软雅黑" pitchFamily="34" charset="-122"/>
                <a:cs typeface="Browallia New" panose="020B0604020202020204" pitchFamily="34" charset="-34"/>
              </a:rPr>
              <a:t>10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xmlns="" id="{FAD1AD92-A6E2-43AB-892E-2B04F8C098CC}"/>
              </a:ext>
            </a:extLst>
          </p:cNvPr>
          <p:cNvSpPr txBox="1"/>
          <p:nvPr/>
        </p:nvSpPr>
        <p:spPr>
          <a:xfrm>
            <a:off x="5295138" y="5981896"/>
            <a:ext cx="63353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2400" dirty="0">
                <a:solidFill>
                  <a:schemeClr val="bg2">
                    <a:lumMod val="50000"/>
                  </a:schemeClr>
                </a:solidFill>
              </a:rPr>
              <a:t>พระราชดำรัสสมเด็จพระเจ้าอยู่หัวมหาวชิราลงกรณ บดินทรเทพ</a:t>
            </a:r>
            <a:r>
              <a:rPr lang="th-TH" sz="2400" dirty="0" err="1">
                <a:solidFill>
                  <a:schemeClr val="bg2">
                    <a:lumMod val="50000"/>
                  </a:schemeClr>
                </a:solidFill>
              </a:rPr>
              <a:t>ยว</a:t>
            </a:r>
            <a:r>
              <a:rPr lang="th-TH" sz="2400" dirty="0">
                <a:solidFill>
                  <a:schemeClr val="bg2">
                    <a:lumMod val="50000"/>
                  </a:schemeClr>
                </a:solidFill>
              </a:rPr>
              <a:t>รางกูร</a:t>
            </a:r>
          </a:p>
          <a:p>
            <a:pPr algn="r"/>
            <a:r>
              <a:rPr lang="th-TH" sz="2400" dirty="0">
                <a:solidFill>
                  <a:schemeClr val="bg2">
                    <a:lumMod val="50000"/>
                  </a:schemeClr>
                </a:solidFill>
              </a:rPr>
              <a:t>พระราชทานแก่คณะองคมนตรี</a:t>
            </a:r>
          </a:p>
        </p:txBody>
      </p:sp>
    </p:spTree>
    <p:extLst>
      <p:ext uri="{BB962C8B-B14F-4D97-AF65-F5344CB8AC3E}">
        <p14:creationId xmlns:p14="http://schemas.microsoft.com/office/powerpoint/2010/main" val="122134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16">
            <a:extLst>
              <a:ext uri="{FF2B5EF4-FFF2-40B4-BE49-F238E27FC236}">
                <a16:creationId xmlns:a16="http://schemas.microsoft.com/office/drawing/2014/main" xmlns="" id="{5BE1D83B-766F-478C-A501-7D7BC45CDFFF}"/>
              </a:ext>
            </a:extLst>
          </p:cNvPr>
          <p:cNvCxnSpPr/>
          <p:nvPr/>
        </p:nvCxnSpPr>
        <p:spPr>
          <a:xfrm>
            <a:off x="487797" y="1346738"/>
            <a:ext cx="835342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17">
            <a:extLst>
              <a:ext uri="{FF2B5EF4-FFF2-40B4-BE49-F238E27FC236}">
                <a16:creationId xmlns:a16="http://schemas.microsoft.com/office/drawing/2014/main" xmlns="" id="{6619A520-B4C3-41A7-84C4-24134FF0D230}"/>
              </a:ext>
            </a:extLst>
          </p:cNvPr>
          <p:cNvSpPr>
            <a:spLocks noChangeAspect="1"/>
          </p:cNvSpPr>
          <p:nvPr/>
        </p:nvSpPr>
        <p:spPr>
          <a:xfrm rot="5400000">
            <a:off x="428366" y="649335"/>
            <a:ext cx="301336" cy="182474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6" rIns="68571" bIns="34286" rtlCol="0" anchor="ctr"/>
          <a:lstStyle/>
          <a:p>
            <a:pPr algn="ctr"/>
            <a:endParaRPr lang="zh-CN" altLang="en-US"/>
          </a:p>
        </p:txBody>
      </p:sp>
      <p:sp>
        <p:nvSpPr>
          <p:cNvPr id="6" name="TextBox 22">
            <a:extLst>
              <a:ext uri="{FF2B5EF4-FFF2-40B4-BE49-F238E27FC236}">
                <a16:creationId xmlns:a16="http://schemas.microsoft.com/office/drawing/2014/main" xmlns="" id="{A4F978A8-2645-48D3-857E-AFF599183381}"/>
              </a:ext>
            </a:extLst>
          </p:cNvPr>
          <p:cNvSpPr txBox="1"/>
          <p:nvPr/>
        </p:nvSpPr>
        <p:spPr>
          <a:xfrm>
            <a:off x="870014" y="454864"/>
            <a:ext cx="11177596" cy="746350"/>
          </a:xfrm>
          <a:prstGeom prst="rect">
            <a:avLst/>
          </a:prstGeom>
          <a:noFill/>
        </p:spPr>
        <p:txBody>
          <a:bodyPr wrap="square" lIns="68571" tIns="34286" rIns="68571" bIns="34286" rtlCol="0">
            <a:spAutoFit/>
          </a:bodyPr>
          <a:lstStyle/>
          <a:p>
            <a:r>
              <a:rPr lang="th-TH" altLang="zh-CN" sz="4400" b="1" dirty="0">
                <a:solidFill>
                  <a:srgbClr val="005D77"/>
                </a:solidFill>
                <a:latin typeface="Browallia New" panose="020B0604020202020204" pitchFamily="34" charset="-34"/>
                <a:ea typeface="微软雅黑" pitchFamily="34" charset="-122"/>
                <a:cs typeface="Browallia New" panose="020B0604020202020204" pitchFamily="34" charset="-34"/>
              </a:rPr>
              <a:t>พระราโชบายด้านการศึกษาในสมเด็จพระเจ้าอยู่หัว รัชกาลที่ </a:t>
            </a:r>
            <a:r>
              <a:rPr lang="en-US" altLang="zh-CN" sz="4400" b="1" dirty="0">
                <a:solidFill>
                  <a:srgbClr val="005D77"/>
                </a:solidFill>
                <a:latin typeface="Browallia New" panose="020B0604020202020204" pitchFamily="34" charset="-34"/>
                <a:ea typeface="微软雅黑" pitchFamily="34" charset="-122"/>
                <a:cs typeface="Browallia New" panose="020B0604020202020204" pitchFamily="34" charset="-34"/>
              </a:rPr>
              <a:t>10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C0EEAC2A-CE92-4C5F-A73C-41F698D2BAB6}"/>
              </a:ext>
            </a:extLst>
          </p:cNvPr>
          <p:cNvSpPr txBox="1"/>
          <p:nvPr/>
        </p:nvSpPr>
        <p:spPr>
          <a:xfrm>
            <a:off x="2337268" y="2061006"/>
            <a:ext cx="876874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/>
              <a:t>การศึกษาต้องสร้างให้คนไทยมีคุณสมบัติ  ดังนี้</a:t>
            </a:r>
          </a:p>
          <a:p>
            <a:r>
              <a:rPr lang="th-TH" sz="4800" b="1" dirty="0"/>
              <a:t>	</a:t>
            </a:r>
            <a:r>
              <a:rPr lang="en-US" sz="4800" dirty="0"/>
              <a:t>1. </a:t>
            </a:r>
            <a:r>
              <a:rPr lang="th-TH" sz="4800" dirty="0"/>
              <a:t>มีทัศนคติที่ดีและถูกต้อง</a:t>
            </a:r>
          </a:p>
          <a:p>
            <a:r>
              <a:rPr lang="th-TH" sz="4800" dirty="0"/>
              <a:t>	</a:t>
            </a:r>
            <a:r>
              <a:rPr lang="en-US" sz="4800" dirty="0"/>
              <a:t>2.</a:t>
            </a:r>
            <a:r>
              <a:rPr lang="th-TH" sz="4800" dirty="0"/>
              <a:t> มีพื้นฐานชีวิตที่มั่นคงเข้มแข็ง</a:t>
            </a:r>
          </a:p>
          <a:p>
            <a:r>
              <a:rPr lang="th-TH" sz="4800" dirty="0"/>
              <a:t>	</a:t>
            </a:r>
            <a:r>
              <a:rPr lang="en-US" sz="4800" dirty="0"/>
              <a:t>3. </a:t>
            </a:r>
            <a:r>
              <a:rPr lang="th-TH" sz="4800" dirty="0"/>
              <a:t>มีงานทำ – มีอาชีพ</a:t>
            </a:r>
          </a:p>
          <a:p>
            <a:r>
              <a:rPr lang="th-TH" sz="4800" dirty="0"/>
              <a:t>	</a:t>
            </a:r>
            <a:r>
              <a:rPr lang="en-US" sz="4800" dirty="0"/>
              <a:t>4.</a:t>
            </a:r>
            <a:r>
              <a:rPr lang="th-TH" sz="4800" dirty="0"/>
              <a:t> เป็นพลเมืองดี  มีระเบียบวินัย</a:t>
            </a: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xmlns="" id="{85D93606-BAD5-4B90-9E2A-19B8D00B92A4}"/>
              </a:ext>
            </a:extLst>
          </p:cNvPr>
          <p:cNvSpPr/>
          <p:nvPr/>
        </p:nvSpPr>
        <p:spPr>
          <a:xfrm>
            <a:off x="0" y="2037347"/>
            <a:ext cx="670271" cy="381801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43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xmlns="" id="{A17AE1F7-B5BA-4DD6-832E-A5C59312CE48}"/>
              </a:ext>
            </a:extLst>
          </p:cNvPr>
          <p:cNvSpPr/>
          <p:nvPr/>
        </p:nvSpPr>
        <p:spPr>
          <a:xfrm>
            <a:off x="0" y="1568118"/>
            <a:ext cx="12192000" cy="41428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กล่องข้อความ 2">
            <a:hlinkClick r:id="rId2" action="ppaction://hlinkfile"/>
            <a:extLst>
              <a:ext uri="{FF2B5EF4-FFF2-40B4-BE49-F238E27FC236}">
                <a16:creationId xmlns:a16="http://schemas.microsoft.com/office/drawing/2014/main" xmlns="" id="{87F1DE83-DA1D-4A6B-9413-550BD0655DBF}"/>
              </a:ext>
            </a:extLst>
          </p:cNvPr>
          <p:cNvSpPr txBox="1"/>
          <p:nvPr/>
        </p:nvSpPr>
        <p:spPr>
          <a:xfrm>
            <a:off x="649591" y="2180438"/>
            <a:ext cx="10764485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th-TH" sz="4400" b="1" dirty="0">
                <a:solidFill>
                  <a:srgbClr val="FEF087"/>
                </a:solidFill>
              </a:rPr>
              <a:t>โรงเรียนราช</a:t>
            </a:r>
            <a:r>
              <a:rPr lang="th-TH" sz="4400" b="1" dirty="0" err="1">
                <a:solidFill>
                  <a:srgbClr val="FEF087"/>
                </a:solidFill>
              </a:rPr>
              <a:t>ปิ</a:t>
            </a:r>
            <a:r>
              <a:rPr lang="th-TH" sz="4400" b="1" dirty="0">
                <a:solidFill>
                  <a:srgbClr val="FEF087"/>
                </a:solidFill>
              </a:rPr>
              <a:t>โยรสา ยุพราชานุสรณ์ </a:t>
            </a:r>
            <a:br>
              <a:rPr lang="th-TH" sz="4400" b="1" dirty="0">
                <a:solidFill>
                  <a:srgbClr val="FEF087"/>
                </a:solidFill>
              </a:rPr>
            </a:br>
            <a:r>
              <a:rPr lang="th-TH" sz="4400" b="1" dirty="0">
                <a:solidFill>
                  <a:srgbClr val="FEF087"/>
                </a:solidFill>
              </a:rPr>
              <a:t>ตำบลท่าวังผา อำเภอท่าวังผา จังหวัดน่าน</a:t>
            </a:r>
          </a:p>
          <a:p>
            <a:pPr algn="ctr">
              <a:spcBef>
                <a:spcPts val="2400"/>
              </a:spcBef>
            </a:pPr>
            <a:r>
              <a:rPr lang="th-TH" sz="4000" dirty="0">
                <a:solidFill>
                  <a:schemeClr val="bg1"/>
                </a:solidFill>
              </a:rPr>
              <a:t>รับสนองพระบรมราโชบายด้านการศึกษา ที่ครูและนักเรียน ทุกคนควรทราบ</a:t>
            </a:r>
          </a:p>
          <a:p>
            <a:pPr algn="ctr"/>
            <a:r>
              <a:rPr lang="th-TH" sz="4000" dirty="0">
                <a:solidFill>
                  <a:schemeClr val="bg1"/>
                </a:solidFill>
              </a:rPr>
              <a:t>และน้อมนำมาปฏิบัติ การศึกษาต้องมุ่งสร้างพื้นฐานให้แก่ผู้เรียน 4 ด้าน </a:t>
            </a:r>
          </a:p>
        </p:txBody>
      </p:sp>
      <p:sp>
        <p:nvSpPr>
          <p:cNvPr id="5" name="สี่เหลี่ยมผืนผ้า: มุมมน 4">
            <a:extLst>
              <a:ext uri="{FF2B5EF4-FFF2-40B4-BE49-F238E27FC236}">
                <a16:creationId xmlns:a16="http://schemas.microsoft.com/office/drawing/2014/main" xmlns="" id="{291E4C83-43AA-469C-BD72-ADFC8E7EFB65}"/>
              </a:ext>
            </a:extLst>
          </p:cNvPr>
          <p:cNvSpPr/>
          <p:nvPr/>
        </p:nvSpPr>
        <p:spPr>
          <a:xfrm>
            <a:off x="4037428" y="687589"/>
            <a:ext cx="3756074" cy="1111347"/>
          </a:xfrm>
          <a:prstGeom prst="roundRect">
            <a:avLst/>
          </a:prstGeom>
          <a:solidFill>
            <a:srgbClr val="005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xmlns="" id="{8BF9E753-8CD9-4BEE-993B-12B509BC3ADB}"/>
              </a:ext>
            </a:extLst>
          </p:cNvPr>
          <p:cNvSpPr/>
          <p:nvPr/>
        </p:nvSpPr>
        <p:spPr>
          <a:xfrm>
            <a:off x="4440000" y="889780"/>
            <a:ext cx="29867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</a:rPr>
              <a:t>(ตัวอย่างกิจกรรม)</a:t>
            </a:r>
          </a:p>
        </p:txBody>
      </p:sp>
    </p:spTree>
    <p:extLst>
      <p:ext uri="{BB962C8B-B14F-4D97-AF65-F5344CB8AC3E}">
        <p14:creationId xmlns:p14="http://schemas.microsoft.com/office/powerpoint/2010/main" val="300879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16">
            <a:extLst>
              <a:ext uri="{FF2B5EF4-FFF2-40B4-BE49-F238E27FC236}">
                <a16:creationId xmlns:a16="http://schemas.microsoft.com/office/drawing/2014/main" xmlns="" id="{5BE1D83B-766F-478C-A501-7D7BC45CDFFF}"/>
              </a:ext>
            </a:extLst>
          </p:cNvPr>
          <p:cNvCxnSpPr/>
          <p:nvPr/>
        </p:nvCxnSpPr>
        <p:spPr>
          <a:xfrm>
            <a:off x="487797" y="1378822"/>
            <a:ext cx="835342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17">
            <a:extLst>
              <a:ext uri="{FF2B5EF4-FFF2-40B4-BE49-F238E27FC236}">
                <a16:creationId xmlns:a16="http://schemas.microsoft.com/office/drawing/2014/main" xmlns="" id="{6619A520-B4C3-41A7-84C4-24134FF0D230}"/>
              </a:ext>
            </a:extLst>
          </p:cNvPr>
          <p:cNvSpPr>
            <a:spLocks noChangeAspect="1"/>
          </p:cNvSpPr>
          <p:nvPr/>
        </p:nvSpPr>
        <p:spPr>
          <a:xfrm rot="5400000">
            <a:off x="428366" y="649335"/>
            <a:ext cx="301336" cy="182474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6" rIns="68571" bIns="34286" rtlCol="0" anchor="ctr"/>
          <a:lstStyle/>
          <a:p>
            <a:pPr algn="ctr"/>
            <a:endParaRPr lang="zh-CN" altLang="en-US"/>
          </a:p>
        </p:txBody>
      </p:sp>
      <p:sp>
        <p:nvSpPr>
          <p:cNvPr id="6" name="TextBox 22">
            <a:extLst>
              <a:ext uri="{FF2B5EF4-FFF2-40B4-BE49-F238E27FC236}">
                <a16:creationId xmlns:a16="http://schemas.microsoft.com/office/drawing/2014/main" xmlns="" id="{A4F978A8-2645-48D3-857E-AFF599183381}"/>
              </a:ext>
            </a:extLst>
          </p:cNvPr>
          <p:cNvSpPr txBox="1"/>
          <p:nvPr/>
        </p:nvSpPr>
        <p:spPr>
          <a:xfrm>
            <a:off x="1014404" y="290453"/>
            <a:ext cx="11177596" cy="900238"/>
          </a:xfrm>
          <a:prstGeom prst="rect">
            <a:avLst/>
          </a:prstGeom>
          <a:noFill/>
        </p:spPr>
        <p:txBody>
          <a:bodyPr wrap="square" lIns="68571" tIns="34286" rIns="68571" bIns="34286" rtlCol="0">
            <a:spAutoFit/>
          </a:bodyPr>
          <a:lstStyle/>
          <a:p>
            <a:r>
              <a:rPr lang="th-TH" altLang="zh-CN" sz="5400" b="1" dirty="0">
                <a:solidFill>
                  <a:srgbClr val="005D77"/>
                </a:solidFill>
                <a:latin typeface="Browallia New" panose="020B0604020202020204" pitchFamily="34" charset="-34"/>
                <a:ea typeface="微软雅黑" pitchFamily="34" charset="-122"/>
                <a:cs typeface="Browallia New" panose="020B0604020202020204" pitchFamily="34" charset="-34"/>
              </a:rPr>
              <a:t>คุณลักษณะคนไทยที่พึงประสงค์</a:t>
            </a:r>
            <a:endParaRPr lang="en-US" altLang="zh-CN" sz="5400" b="1" dirty="0">
              <a:solidFill>
                <a:srgbClr val="005D77"/>
              </a:solidFill>
              <a:latin typeface="Browallia New" panose="020B0604020202020204" pitchFamily="34" charset="-34"/>
              <a:ea typeface="微软雅黑" pitchFamily="34" charset="-122"/>
              <a:cs typeface="Browallia New" panose="020B0604020202020204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C0EEAC2A-CE92-4C5F-A73C-41F698D2BAB6}"/>
              </a:ext>
            </a:extLst>
          </p:cNvPr>
          <p:cNvSpPr txBox="1"/>
          <p:nvPr/>
        </p:nvSpPr>
        <p:spPr>
          <a:xfrm>
            <a:off x="2736178" y="3126390"/>
            <a:ext cx="85414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1.</a:t>
            </a:r>
            <a:r>
              <a:rPr lang="th-TH" sz="4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มีความรู้ความเข้าใจต่อชาติบ้านเมือง</a:t>
            </a:r>
          </a:p>
          <a:p>
            <a:r>
              <a:rPr lang="en-US" sz="4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2.</a:t>
            </a:r>
            <a:r>
              <a:rPr lang="th-TH" sz="4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ยึดมั่นในศาสนา</a:t>
            </a:r>
          </a:p>
          <a:p>
            <a:r>
              <a:rPr lang="en-US" sz="4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3.</a:t>
            </a:r>
            <a:r>
              <a:rPr lang="th-TH" sz="4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มั่นคงในสถาบันพระมหากษัตริย์</a:t>
            </a:r>
          </a:p>
          <a:p>
            <a:r>
              <a:rPr lang="en-US" sz="4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4.</a:t>
            </a:r>
            <a:r>
              <a:rPr lang="th-TH" sz="4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มีความเอื้ออาทรต่อครอบครัวและชุมชนของตนเอง</a:t>
            </a: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xmlns="" id="{85D93606-BAD5-4B90-9E2A-19B8D00B92A4}"/>
              </a:ext>
            </a:extLst>
          </p:cNvPr>
          <p:cNvSpPr/>
          <p:nvPr/>
        </p:nvSpPr>
        <p:spPr>
          <a:xfrm>
            <a:off x="1014404" y="1747280"/>
            <a:ext cx="10263196" cy="101065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</a:t>
            </a:r>
            <a:r>
              <a:rPr lang="th-TH" sz="4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มีทัศนคติที่ดีและถูกต้อง </a:t>
            </a:r>
          </a:p>
        </p:txBody>
      </p:sp>
    </p:spTree>
    <p:extLst>
      <p:ext uri="{BB962C8B-B14F-4D97-AF65-F5344CB8AC3E}">
        <p14:creationId xmlns:p14="http://schemas.microsoft.com/office/powerpoint/2010/main" val="161693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C531244C-8C1D-4F4F-A5B1-2292B916E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1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16">
            <a:extLst>
              <a:ext uri="{FF2B5EF4-FFF2-40B4-BE49-F238E27FC236}">
                <a16:creationId xmlns:a16="http://schemas.microsoft.com/office/drawing/2014/main" xmlns="" id="{5BE1D83B-766F-478C-A501-7D7BC45CDFFF}"/>
              </a:ext>
            </a:extLst>
          </p:cNvPr>
          <p:cNvCxnSpPr/>
          <p:nvPr/>
        </p:nvCxnSpPr>
        <p:spPr>
          <a:xfrm>
            <a:off x="487797" y="1378822"/>
            <a:ext cx="835342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17">
            <a:extLst>
              <a:ext uri="{FF2B5EF4-FFF2-40B4-BE49-F238E27FC236}">
                <a16:creationId xmlns:a16="http://schemas.microsoft.com/office/drawing/2014/main" xmlns="" id="{6619A520-B4C3-41A7-84C4-24134FF0D230}"/>
              </a:ext>
            </a:extLst>
          </p:cNvPr>
          <p:cNvSpPr>
            <a:spLocks noChangeAspect="1"/>
          </p:cNvSpPr>
          <p:nvPr/>
        </p:nvSpPr>
        <p:spPr>
          <a:xfrm rot="5400000">
            <a:off x="428366" y="649335"/>
            <a:ext cx="301336" cy="182474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6" rIns="68571" bIns="34286" rtlCol="0" anchor="ctr"/>
          <a:lstStyle/>
          <a:p>
            <a:pPr algn="ctr"/>
            <a:endParaRPr lang="zh-CN" altLang="en-US"/>
          </a:p>
        </p:txBody>
      </p:sp>
      <p:sp>
        <p:nvSpPr>
          <p:cNvPr id="6" name="TextBox 22">
            <a:extLst>
              <a:ext uri="{FF2B5EF4-FFF2-40B4-BE49-F238E27FC236}">
                <a16:creationId xmlns:a16="http://schemas.microsoft.com/office/drawing/2014/main" xmlns="" id="{A4F978A8-2645-48D3-857E-AFF599183381}"/>
              </a:ext>
            </a:extLst>
          </p:cNvPr>
          <p:cNvSpPr txBox="1"/>
          <p:nvPr/>
        </p:nvSpPr>
        <p:spPr>
          <a:xfrm>
            <a:off x="839189" y="244286"/>
            <a:ext cx="11177596" cy="992571"/>
          </a:xfrm>
          <a:prstGeom prst="rect">
            <a:avLst/>
          </a:prstGeom>
          <a:noFill/>
        </p:spPr>
        <p:txBody>
          <a:bodyPr wrap="square" lIns="68571" tIns="34286" rIns="68571" bIns="34286" rtlCol="0">
            <a:spAutoFit/>
          </a:bodyPr>
          <a:lstStyle/>
          <a:p>
            <a:r>
              <a:rPr lang="th-TH" altLang="zh-CN" sz="6000" b="1" dirty="0">
                <a:solidFill>
                  <a:srgbClr val="005D77"/>
                </a:solidFill>
                <a:latin typeface="Browallia New" panose="020B0604020202020204" pitchFamily="34" charset="-34"/>
                <a:ea typeface="微软雅黑" pitchFamily="34" charset="-122"/>
                <a:cs typeface="Browallia New" panose="020B0604020202020204" pitchFamily="34" charset="-34"/>
              </a:rPr>
              <a:t>คุณลักษณะคนไทยที่พึงประสงค์</a:t>
            </a:r>
            <a:endParaRPr lang="en-US" altLang="zh-CN" sz="6000" b="1" dirty="0">
              <a:solidFill>
                <a:srgbClr val="005D77"/>
              </a:solidFill>
              <a:latin typeface="Browallia New" panose="020B0604020202020204" pitchFamily="34" charset="-34"/>
              <a:ea typeface="微软雅黑" pitchFamily="34" charset="-122"/>
              <a:cs typeface="Browallia New" panose="020B0604020202020204" pitchFamily="34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xmlns="" id="{A62DC830-AD25-4303-873C-C46ACE73168D}"/>
              </a:ext>
            </a:extLst>
          </p:cNvPr>
          <p:cNvSpPr txBox="1"/>
          <p:nvPr/>
        </p:nvSpPr>
        <p:spPr>
          <a:xfrm>
            <a:off x="2953953" y="3178334"/>
            <a:ext cx="628409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1.</a:t>
            </a:r>
            <a:r>
              <a:rPr lang="th-TH" sz="4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รู้จักแยกแยะสิ่งที่ผิด – ชอบ / ชั่ว - ดี</a:t>
            </a:r>
          </a:p>
          <a:p>
            <a:r>
              <a:rPr lang="en-US" sz="4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2.</a:t>
            </a:r>
            <a:r>
              <a:rPr lang="th-TH" sz="4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ปฏิบัติแต่สิ่งที่ชอบ สิ่งที่ดีงาม</a:t>
            </a:r>
          </a:p>
          <a:p>
            <a:r>
              <a:rPr lang="en-US" sz="4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3.</a:t>
            </a:r>
            <a:r>
              <a:rPr lang="th-TH" sz="4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ปฏิเสธสิ่งที่ผิด สิ่งที่ชั่ว</a:t>
            </a:r>
          </a:p>
          <a:p>
            <a:r>
              <a:rPr lang="en-US" sz="4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4.</a:t>
            </a:r>
            <a:r>
              <a:rPr lang="th-TH" sz="4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ช่วยกันสร้างคนดีให้แก่บ้านเมือง</a:t>
            </a: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xmlns="" id="{019806EA-C4C2-417D-9E03-CC30F017A04C}"/>
              </a:ext>
            </a:extLst>
          </p:cNvPr>
          <p:cNvSpPr/>
          <p:nvPr/>
        </p:nvSpPr>
        <p:spPr>
          <a:xfrm>
            <a:off x="1112286" y="1759719"/>
            <a:ext cx="10184364" cy="101065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</a:t>
            </a:r>
            <a:r>
              <a:rPr lang="th-TH" sz="4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มีพื้นฐานชีวิตที่มั่นคงเข้มแข็ง</a:t>
            </a:r>
          </a:p>
        </p:txBody>
      </p:sp>
    </p:spTree>
    <p:extLst>
      <p:ext uri="{BB962C8B-B14F-4D97-AF65-F5344CB8AC3E}">
        <p14:creationId xmlns:p14="http://schemas.microsoft.com/office/powerpoint/2010/main" val="159329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D8C94CBD-7E12-458F-A188-D219089BD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6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16">
            <a:extLst>
              <a:ext uri="{FF2B5EF4-FFF2-40B4-BE49-F238E27FC236}">
                <a16:creationId xmlns:a16="http://schemas.microsoft.com/office/drawing/2014/main" xmlns="" id="{5BE1D83B-766F-478C-A501-7D7BC45CDFFF}"/>
              </a:ext>
            </a:extLst>
          </p:cNvPr>
          <p:cNvCxnSpPr/>
          <p:nvPr/>
        </p:nvCxnSpPr>
        <p:spPr>
          <a:xfrm>
            <a:off x="487797" y="1378822"/>
            <a:ext cx="835342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17">
            <a:extLst>
              <a:ext uri="{FF2B5EF4-FFF2-40B4-BE49-F238E27FC236}">
                <a16:creationId xmlns:a16="http://schemas.microsoft.com/office/drawing/2014/main" xmlns="" id="{6619A520-B4C3-41A7-84C4-24134FF0D230}"/>
              </a:ext>
            </a:extLst>
          </p:cNvPr>
          <p:cNvSpPr>
            <a:spLocks noChangeAspect="1"/>
          </p:cNvSpPr>
          <p:nvPr/>
        </p:nvSpPr>
        <p:spPr>
          <a:xfrm rot="5400000">
            <a:off x="428366" y="649335"/>
            <a:ext cx="301336" cy="182474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6" rIns="68571" bIns="34286" rtlCol="0" anchor="ctr"/>
          <a:lstStyle/>
          <a:p>
            <a:pPr algn="ctr"/>
            <a:endParaRPr lang="zh-CN" altLang="en-US"/>
          </a:p>
        </p:txBody>
      </p:sp>
      <p:sp>
        <p:nvSpPr>
          <p:cNvPr id="6" name="TextBox 22">
            <a:extLst>
              <a:ext uri="{FF2B5EF4-FFF2-40B4-BE49-F238E27FC236}">
                <a16:creationId xmlns:a16="http://schemas.microsoft.com/office/drawing/2014/main" xmlns="" id="{A4F978A8-2645-48D3-857E-AFF599183381}"/>
              </a:ext>
            </a:extLst>
          </p:cNvPr>
          <p:cNvSpPr txBox="1"/>
          <p:nvPr/>
        </p:nvSpPr>
        <p:spPr>
          <a:xfrm>
            <a:off x="904513" y="290453"/>
            <a:ext cx="11177596" cy="900238"/>
          </a:xfrm>
          <a:prstGeom prst="rect">
            <a:avLst/>
          </a:prstGeom>
          <a:noFill/>
        </p:spPr>
        <p:txBody>
          <a:bodyPr wrap="square" lIns="68571" tIns="34286" rIns="68571" bIns="34286" rtlCol="0">
            <a:spAutoFit/>
          </a:bodyPr>
          <a:lstStyle/>
          <a:p>
            <a:r>
              <a:rPr lang="th-TH" altLang="zh-CN" sz="5400" b="1" dirty="0">
                <a:solidFill>
                  <a:srgbClr val="005D77"/>
                </a:solidFill>
                <a:latin typeface="Browallia New" panose="020B0604020202020204" pitchFamily="34" charset="-34"/>
                <a:ea typeface="微软雅黑" pitchFamily="34" charset="-122"/>
                <a:cs typeface="Browallia New" panose="020B0604020202020204" pitchFamily="34" charset="-34"/>
              </a:rPr>
              <a:t>คุณลักษณะคนไทยที่พึงประสงค์</a:t>
            </a:r>
            <a:endParaRPr lang="en-US" altLang="zh-CN" sz="5400" b="1" dirty="0">
              <a:solidFill>
                <a:srgbClr val="005D77"/>
              </a:solidFill>
              <a:latin typeface="Browallia New" panose="020B0604020202020204" pitchFamily="34" charset="-34"/>
              <a:ea typeface="微软雅黑" pitchFamily="34" charset="-122"/>
              <a:cs typeface="Browallia New" panose="020B0604020202020204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C0EEAC2A-CE92-4C5F-A73C-41F698D2BAB6}"/>
              </a:ext>
            </a:extLst>
          </p:cNvPr>
          <p:cNvSpPr txBox="1"/>
          <p:nvPr/>
        </p:nvSpPr>
        <p:spPr>
          <a:xfrm>
            <a:off x="1528525" y="3147953"/>
            <a:ext cx="10301525" cy="3427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1.</a:t>
            </a: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การเลี้ยงดูลูกหลานในครอบครัว หรือการฝึกฝนอบรมในสถานศึกษา</a:t>
            </a:r>
            <a:b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ต้องมุ่งให้เด็กและเยาวชนรักงาน สู้งาน ทำจนงานสำเร็จ</a:t>
            </a:r>
          </a:p>
          <a:p>
            <a:pPr>
              <a:lnSpc>
                <a:spcPts val="3500"/>
              </a:lnSpc>
              <a:spcBef>
                <a:spcPts val="1200"/>
              </a:spcBef>
            </a:pPr>
            <a:r>
              <a:rPr lang="en-US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2.</a:t>
            </a: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การฝึกฝนอบรมทั้งในหลักสูตรและนอกหลักสูตร  ต้องมีจุดมุ่งหมาย</a:t>
            </a:r>
          </a:p>
          <a:p>
            <a:pPr>
              <a:lnSpc>
                <a:spcPts val="3500"/>
              </a:lnSpc>
              <a:spcBef>
                <a:spcPts val="1200"/>
              </a:spcBef>
            </a:pP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 ให้ผู้เรียนทำงานเป็นและมีงาน</a:t>
            </a:r>
            <a:r>
              <a:rPr lang="th-TH" sz="3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ทำใน</a:t>
            </a: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ที่สุด</a:t>
            </a:r>
          </a:p>
          <a:p>
            <a:pPr>
              <a:lnSpc>
                <a:spcPts val="3500"/>
              </a:lnSpc>
              <a:spcBef>
                <a:spcPts val="1200"/>
              </a:spcBef>
            </a:pPr>
            <a:r>
              <a:rPr lang="en-US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3.</a:t>
            </a: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ต้องสนับสนุนผู้สำเร็จหลักสูตรมีอาชีพ  มีงานทำ จนสามารถเลี้ยงตัวเอง</a:t>
            </a:r>
          </a:p>
          <a:p>
            <a:pPr>
              <a:lnSpc>
                <a:spcPts val="3500"/>
              </a:lnSpc>
              <a:spcBef>
                <a:spcPts val="1200"/>
              </a:spcBef>
            </a:pP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 และครอบครัว</a:t>
            </a: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xmlns="" id="{85D93606-BAD5-4B90-9E2A-19B8D00B92A4}"/>
              </a:ext>
            </a:extLst>
          </p:cNvPr>
          <p:cNvSpPr/>
          <p:nvPr/>
        </p:nvSpPr>
        <p:spPr>
          <a:xfrm>
            <a:off x="1056505" y="1778573"/>
            <a:ext cx="9897245" cy="101065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</a:t>
            </a:r>
            <a:r>
              <a:rPr lang="th-TH" sz="4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มีอาชีพ  มีงานทำ</a:t>
            </a:r>
          </a:p>
        </p:txBody>
      </p:sp>
    </p:spTree>
    <p:extLst>
      <p:ext uri="{BB962C8B-B14F-4D97-AF65-F5344CB8AC3E}">
        <p14:creationId xmlns:p14="http://schemas.microsoft.com/office/powerpoint/2010/main" val="299778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LAYERS_CUSTOMIZATION" val="UEsDBBQAAgAIAC262ko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LbraSpKHJM3rAwAAAhEAACcAAAB1bml2ZXJzYWwvZmxhc2hfcHVibGlzaGluZ19zZXR0aW5ncy54bWzVWO9u2kgQ/85TrHzqx+Kkl1xSZIiixCioBDjs3LU6naLFHvBe1ruudw2ln+5p+mB9kpv1AoFCWtMepxxSBJ6d+c3/GW+8iw8pJ1PIFZOi6RzXjxwCIpIxE5Omcxe2X547RGkqYsqlgKYjpEMuWjUvK0acqSQArZFVEYQRqpHpppNonTVcdzab1ZnKcnMqeaERX9UjmbpZDgqEhtzNOJ3jl55noJwFQgUA/EulWIi1ajVCPIt0K+OCA2ExWi6YcYryNqcqcVzLNqLRwySXhYivJJc5ySejpvOTX36WPBbqmqUgTExUC4mGrBs0jpmxgvKAfQSSAJskaO7ZiUNmLNZJ03l1YlCQ291GKbGt69SgXEmMgdAL+BQ0jamm9tHq0/BBqyXBkuK5oCmLQjwhxv+mcx3eB93OtX/f64d+cH8T3natDXsIhf7bcA+hsBN2/X34q8LfvBv4w26n9+Y+7Pe7YWfwKIUR3QiI525GzMPIyiKPYBUwTydFOhKUcazRL8KoQGOVc5pPIJRthkkcU67AIX9lMPm1oJzpOTbDETbDA0B2qTKI9NCkrenovADnEc4ComGYy1VJnL5elcTZ+YbrrtX+6NZOKz2qNY0SLB6klaZ57jppyTaWYsM180xGkscrhyAdQdyjKay1RPDARBs5jx0yxiRwdPUyZ5Q7hGl0PVoJq2KkNNNl67XXOQli4YwAchtshSJKaK42Ir6Kuin8qPVHT2pQf9pQWNJTrL/LgsdkLgvC2QMQLQmmuUjxVwJkvZnIOJdpScV210RxhsZNGcwgvqii6B2qSAuUxNmScdBWw/uCfSQjGMsccYFOcRIhnSmLX98LOKNKPYLSpY0vbIt0etf+2xfGQRpPqYj2BMfagDTTB8GncyKkXsphOCJaKCiTErO4PKviW/3706BYWnCb5n87GWvQB0zJYbTsk5hvWlBZbUKnZSOa5iqhsQUZpsRi4kGEk4WJAqoCRlQQKfic0AintzJtPWWyUEixDWyh1fdbaOUJE+XTBKcgasxjyCtBHh2/+vnk9Jez89eNuvv5708vvyq02GsDTo06u9iunlyc1aS+WJ/fEPrKEt2Sbcs8NYUabynd/WKwWGDbI95zzerZvYnKhfkcF1HgXw6vbsjQD+66YdCoUgw9iX2nowTLaWxeI6vI9O9CTIdfhXUw9H+rZAbmpVI7+EEluH4lP95U4RraBT1YW86VTMCBPrEDCkc6ZynDqvxftOdTnfLjnf2fdOcPvSfa1j5QdwLNowQzerAqePbT75DhfU4Rs0+rm93GVc5zd16azUnKBEsxjma9r27ardOTI7wc7jyq1RBt8/8Wrdo/UEsDBBQAAgAIAC262kpXP1OmtQIAAFgKAAAhAAAAdW5pdmVyc2FsL2ZsYXNoX3NraW5fc2V0dGluZ3MueG1slVZRT9swEH7nV1Tde8OkMYZkKpVSJCQ20EC8O8k1serYkX0p67+f7djEaRua1kKqv/s+3/nufIXoDRPzi8mEZJJL9QqITBTaIgGbsPx2mjaIUswyKRAEzoRUFeXT+bfFlV0kccxTKrkFZTRXN3ad0KxpBp2blfuMkXgfXwsyWdVU7J5kIWcpzTaFko3IjezBfYZk5a4GxZnYGOblzfVydT3E5EzjI0LVj+mXXeMktQKtwYb0c2XXSRWnKfDg6dJ9Rmo6V1/ffk+2ZZqhky2+2zUkq2kB/SR/XRtTGHP62QKEf2io1w92DVI53YE663BZN/U5PVIrWdiEnuUkaLikuXl+RnB/addJgb2QdXSyCj49P+7tikj+a/zuiX2uSvIXm9e9gWCLnnKYo2qAJGHX2nQpP54bNO8j2GOk47yYmF9oo2G+plx7Wgd2xL/wwUQeszzSUd4lbypYtgHHzL6hEyyXd25YxNxPLIpRwdaD3VUisGP+MYk9YEZgx3zlLIdnwXeHEeybWlGo8h319YwK4MW9ChgzCGq2uQ8l7ILVunqyj1dHsXogcCqZw1zbeN5YBbZ0JHFYG1NyEBQRdMsKikyK35aX7txtNEn2DL7bjvcWQYYcjrWci9EM6jhfbn9xMiGk/WHoLtfuJ2jm+O2UItKsrMwPk55OvM48FJOYaXJcYSeloYN6FGsZaZzvIVFF1QbUm5R8rBshEfTY42X7voboJIlyQJLjWSb+kGPpF02VglqZqjHQIct9sCWWrCi5+cN3Bh+Q7ykGrK0US3OeoOyzLyPANwFQlZWha9tNa6kajozDFri3RoC78tDdiDZdOtRwC3yCNcYt55FRPemHRdcr/SES4Uf47yas3sF7lhFtjzTV7ma9lx8mcXR0bziHgWa7L55lbu+bqXeysR+m0ID2P8r/UEsDBBQAAgAIAC262kqZ0ov0wQMAABMQAAAmAAAAdW5pdmVyc2FsL2h0bWxfcHVibGlzaGluZ19zZXR0aW5ncy54bWzVV+Fu2zYQ/p+nIDT0Z62kS5fUkB0EiYIYdW3PVrYWwxDQ4tniQpEaSdl1f+1p9mB7kh1F24nrJJW7pNsMBI6Od9/dfXfHs6KTj7kgM9CGK9kKDhr7AQGZKsbltBVcJRcvjwNiLJWMCiWhFUgVkJP2XlSUY8FNNgJrUdUQhJGmWdhWkFlbNMNwPp83uCm0O1WitIhvGqnKw0KDAWlBh4WgC/yyiwJMsESoAYB/uZJLs/beHiGRR3qnWCmAcIaRS+6SouLS5iIIvdaYpjdTrUrJzpRQmujpuBV8F1eflY5HOuc5SEeJaaPQiW2TMsZdEFSM+CcgGfBphtEeHQZkzpnNWsGrQ4eC2uE2SoXtM6cO5UwhBdIu4XOwlFFL/aP3Z+GjNSuBF7GFpDlPEzwhLv1WcJ5cj7qd8/i610/i0fVl8q7rY9jBKInfJzsYJZ2kG++iXxf+8sMgHnY7vbfXSb/fTTqDWytkdIOQKNxkLEJmValTWBMW2azMx5JygS36GY0GLDa5oHoKibrgWMQJFQYC8lsB0x9LKrhd4Czs4yzcABSnpoDUDl3ZWoHVJQS3cB4QA8Narlvi9Zt1Sxwdb6Qeeu+3ad0bZUStpWmGzYOyKrQovCtaqU2U3EjNPZOxEmyd0ARZFpjLqeZUBIRbzC1dn1rHgL3gAvl3tgeNibRbyaUZ1WaDwzWPrpXT9i89ZcH86pPzoodUf1alYGShSiL4DRCrCBauzPG/DMjd8SATrfJKKqixxAjOgMw4zIGd1HH0AV3kJVriZVEIsN7D7yX/RMYwURpxgc7wakE5Nx6/sRNwQY25BaWrGF/4pu/0zuP3L1yClM2oTHcEx2pDXthnwacLIpVd2SEdKS0NVEVhnFVndXJrfH0ZDM9L4cv81MW4A/2MJXkeL7sU5osR1Hab0Vk1iG64KmgcQY4l8Zh4kOLNwGUJdQFTKomSYkFoivexcWM946o0KPED7KHN10fo7QmX1dMUNz161Ax0Lcj9g1ffH77+4ej4TbMR/vXHny8fNVpuqoGgzp1fVWcPrsJ6Vp8txC8YPbIWt2wvlM5do7Itp/ev+uVK2r7io9AthPt3S7UCv81qGcWnw7NLMoxHV91k1KxT3p7CSbJphg0ycT/16tj0rxIkOK6jOhjGP9UKA5mu1eDxqBZcv1Yeb+toDf3KHdxZt7VCwCt66q8cvKQFzzn22f9i4B7q/X8+q99k3h7/Leen8anmDahOM6zRs9X137+hnpSw/xIH/mn9hrTxShSF97587qF880W+vfc3UEsDBBQAAgAIAC262korgtdHkwEAACIGAAAfAAAAdW5pdmVyc2FsL2h0bWxfc2tpbl9zZXR0aW5ncy5qc42UTW/CMAyG7/yKKrtOiEljjN3QAGkSh0njNu2QFlMq0iRK0o4O8d/XpHykrbvVvjSvHr2OXcXHQVAGiUjwEhzdtzu/189OA6sZlcF9XWcdemp1olmygXWSAks4kAaSW2RLmYarfrohmDPhzjUsPqyv9gyJQGh5LeCJCgE1BuYI+I2BB0z8qTd3bqxqyht1mBkj+DAS3AA3Qy5USh1D7mZjm36PDVjkoCp0PLWJoFsaQc104aKLvDm2uUikkvJiJWIxDGm0j5XI+Kaily58eldIUOVP31fAaDp5XUx8gCXavBlIW4WfbXaTUoHWcK77tLCJwoyGwDzfkYs/0Jpxu6EGnSc6MRd69mDTpyWNoTWl9kzLgZZefTkDB1MRk6XNGsFoAaqPlZCZ7PEDpRKxnUgfywvKBN0kPK64+cgmytnLWtuu6d0afZzbJLUnJBpPaIc9v7RreTRBjYDmotXq6kbdFWbHMJEjNQQGSgTM8UVimovEnj8DQo2h0S4t90O5Hss5ULUHtRaCldf/+u+izVqD0y9QSwMEFAACAAgALbraSj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LbraSsTySI1eAAAAYwAAABwAAAB1bml2ZXJzYWwvbG9jYWxfc2V0dGluZ3MueG1sDcorDoAwDABQzymaen4OwcAhMcABGmgISdeSbSFwe+aeeP34eoGHQ7xMHbZVg8C623Hp6XBbp7JDiIn0IDFlh2oI41D0YjvJwinlGOEW+jis7DMSz+TzPAN/WA/FD1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AtutpKrZ/cmZIJAADIeAAAKQAAAHVuaXZlcnNhbC9za2luX2N1c3RvbWl6YXRpb25fc2V0dGluZ3MueG1s7V3rbuO4Ff6/T0G4WGAXKOL7JYXHhSzRiTCO7LWUZKZFYcgWYwuRRVeik/HCP/o0fbA+SQ8pKZYcx5aSKTBtGe0MRofnRp4LSX1Aths+ur66CRldub/bzKW+SRhz/UXY+wmh7px6NBgHJCQsLO8p967v0Gfdf6CcBtSQ2b5jB47KR8NeBQ3ED+q0lY7WgbdGv1FD7Qau4Q7ScFOFscu6dllXYUyrVdVu+UBFpDcgc+Kz41q75czoawHdD0nAdN8h33r1LHd6KDuDq8B2XOALe60Gf3aJ1Z3W4A9qVJvtJt7VlHq93kJqU6tqlV27fdlWqghXGs1Kfdfv1Oq1Oqo2m9XL1q7arjXr8Da4bIGWBr5soUa70ahpuxqugTRSlL5WU3ft+mW1qoA13LlUd4NBv12poGq1Wm9ou2arPuhXEHDXQYdS7/AFrGv1fr21U/pKtVNHA3XQHzR2WMMttYk6NdyqVHaNfr9eqewXdz+79HLtqbmnkyznGYVHQ3B0lOdW+UhydeebIABmi6zWns0I8u0V+VRaBGRbijNSZG8ynjiSpUZEIHPpHhfulsU/E7qwnE79NB25zqfSbMMY9S/m1GfgzoVPg5XtlXp/UJr8iX3PI0mfSAByzUv+5JB7sOdkbw6Ln7xisa3zQnO6Wtv+dkgX9GJmzx8XAd34DohGyX9KdLldk8Bz/Ufgrly2Vdw+xe25IdMZWWX96/Anv9gaOlJIuHstzJ9ckp49I15isSJ+CsjtTZ5fkQPRJzd0mRBVqvw5Jbq2FyQbgPOxg8CBlXcJMfKNAXt7wJ+T7J69JUFhI3S9WRfNp3VAF3yxCxtL5DwK/cVfgJBW4U8uIT5BbjBXlOJlExuCdsAYvx72ku4KrEBw080lJgmV4/5UHd2MFePrdDi6Gk37+lWpp0ZViXhZ/lJrdb5Vm61fu+VYLqcm80YZDrO6kFDWrOTTZViT0XAKCvFwauAvVqnH/y4sOrq1hrqBS734H4UVjCf4rtTjf+cRvZ1MsGFNzaGu4aluTo2RJdZliC2slXpf6QYt7SeCGEVPLnlGbEkQtGc3ICj0XEcM8Jbt+huSw542ulF0YzrBpjXRVUsfGaWeSYNg+0eh2d6wJSTP0g6R44b2zCOOMAspIsZ5ewHr4gSG4D+2dIGTrmzXv8hjfaLc68bV1BqNhuYUG1pCKfWw7yAtsLml4oomioknoCOwYad+n/hUZJ/QgBTPK6zkWr+6HsIfizty7S6WHvxh7/BmjCEkY+LnEITEwRPIOtO8H000voZgENlobYfhMw2cTNKkQ5dDt26oI0hN1Urpt7iaRDcE3vXnkDpkznLou8GmqVzhaX/0BXIcanNUUGj0GUryc0Ghr9iEGsJmDjFDudOvFF4RvAyTAklqcG7zfPe2yJ7PQY6v5pNLNyFQ+ApDmYhqDC8KWzLxb7cQSF0ZvlHtkWJYbPG2cJ8IuBI4sM3lsAVtSMUaz67fbvW/TAeKPsTaFNJNG91PLdEludGVvUU+Zch2nmx/TtCMzO0NVMIWxhzXEWM88sKFv2/c35HN4v7zc9y6DA1/+fkdLmUa3hHP4IAMxuCYsmbnrPNli2fwTkd4rr/pRZ4FeLcLpooNZaKPvk+IQne18aIu/T0C9eJc0WCd9ePj65U/bP8BZ8yoBfd16Gh9lxYSwrAT8y0HNk+vkKBuDMDcOOrn0PD5HbSQAmMU6zAo+oCaO1i5jCN3sKLFVNzjvqlbcNi6JzN++8ghLGo1itrxePM7okfgCv5SqjPyQOG85BH7KTrIwN4lwp8nyqmjUmZrsXRrCI4boHMRJRVo9dwVv0PlU3t7g5OliHaDzHzu6cZzRHV77qPYEWCdNyvy+hz2ENCVoHp2mOR1tCn9+YOORFOcRHbHxQ4QLwWaO1ap+vxQxEysTNTrqaoYKuY3Cl7PXn45qA6+JkPLnA6VPtcAZbKy2XwJu/ADv+fl1xXdCDQ8UEBfPHmT2MF8+a9//DO/mgN/IiqKqX8qqgeKn3dN/KLvrwZlJPxbDj2W0s+KipecgvGFKhHNf7+ydEjQ73JlsaNtaUVX/BNXLtNQAnEYFctS1OsbqBJTFAXdBHAWLKjkRpl8hsYnzvql3o0dPELjtCj1iioSK89zkxX2YX/F3TDP9UlB8Q/vRHzylj6eKpom7v5Qo547f4y2XwcuMPFnPuTRRRF96rViQHc+UEkclxXXKTa3pGtBS4je9w3h6ehe90LYf1DxbOjhLPN9xmcB9cb8y9brT7nAwD/EQRr3WMCv9MlbmiNc0uc4djFXmnLIOQYXxvys2HuwvTBm3hMP2Se8dpw0b0w5ZLyjHuwLajSdNH924FBMVfvi029a4oX2yne4Z8VD+4mmiIf8BvnGXvGniIf8Jt9URnCxe+3T4VBaNPke17eDND0VvFjRkegBE/FFn4pdTN6yPNyFIf8wG6ZmEhOynCvqkJ7YHS13ReKC5rS0x+U3XO76LweYGy4z24p5hxx4yAzsE7h8OoO7zGUeeTu9xTygCNNrLd5/KrSM3QhAOFyMiIrYdk0+leAqYs+XvNeHJRTr+FTiyxmBMm/JrZOOxhtaSlJ4c1p0JTq6aOiFTPq8jxczRaN6Py3ULb9ap275VIS6sdq3A+hvVjMSYMgBF/pcHKEsMc2+TD6G3Ykz6YHcG6NpBWwJun24JSWVkCJkEkscrJJqiV7S43C6ZK5HnogX86QIqcU5Pf9uCNVxOrkVNiQPLJ3eMaVwFcTNbp+L2SaYor8pJe5kmcafHSlYdMyehWL2R7pVsv+kjB3ZkpJGzfM93aMpOwh7+Ygt4H1r+bvl9E4LTeoIsnoSbn1eigvofyfeeh6vOoK3nheSeOuPirfmAChf4615hT6Et+YwIvFWibdKvFXirRJvlXirxFsl3irxVom3SrxV4q0Sb5V4q8RbJd4q8VaJt0q8VeKtEm+VeKvEWyXeKvHW/0G8debZ88fvhrfmxk0P8NZaiz+F8dbzQOERvPW8kMRbf1S89bynR/DWvEIxcFgf8Kco3prDyGu8NYeQxFsl3irxVom3SrxV4q0Sb5V4q8RbJd4q8VaJt0q8VeKtEm+VeKvEWyXeKvFWibdKvFXirRJvlXirxFt/bLyV/zph9Mucrre/yt8qLFFX+VuF5W8VlqirRF0l6ipRV4m6StRVoq4SdZWoq0RdJeoqUVeJukrUVaKuEnWVqOv/K+p6+hv3Aeya+mh/DnXds+YCXffsEnOVmKvEXCXmKjFXibn+QJjrIQ1EQd+b/7PifwNQSwMEFAACAAgALrraSudQfXcOBgAA4RoAABcAAAB1bml2ZXJzYWwvdW5pdmVyc2FsLnBuZ+2Z6VMTdxjHV0UGREWHsRI0yXhBp1oRURGBRJCKKIe1ByAqOInBg5jCYkIMJC3qOFoIVVTAXJ2q6BRNBoIKJBBSkFWOpEolIIRYFVeEZMVgQsjVRG37F/huZ2f3me/zeeZ55pnf8WKfMzuT4ubMCpgFAMCc+G2xuwDAIwEAZuR4ebo8jphVcS4zDdwVFwOIVYtHXMIjKzoxGgBqSn1s+2e6tPcP29JAAJjb6n6nQbQbZAAIoMfHRn+bv0+vjaItPxCw+Wun0xm9OebD89EUbb2C8QhYjhAu4UzDRzFS5Z2s9uvXlqVoymUd65UsWSNscOTLWWaDo5sXZpZkKNhvOoMVroJAwYU7nASfysBcgmN2IE3X3DTo7/I+XVGxobb0dObbAZpir9jL5XlzPmEZ0yuQYxuHht39AcEP687LLHzV4xiX+LH84O4H2uoUyeqF011SHtuz3SD+zB0mJxd5u8xmr0C3WlLh/p7MdAfNQwEKUIACFKAABShAAQpQgAIUoAAFKEABClCAgk8A2qQeZXj25N8OHq2Z+UZ/VzfknOhJ5qQRjAqrQaboGqBStDUDGZXDUnuSyJomK6hicHQcp/3KKF8t4Q9Mc6XA3+F5luE5tnGHUU1UOF+UJTs6Pc7tpQk54/cWcvrpv7WJw1TUI5fUpohCQ5b+beWQvXBq5LqZ6LQZhzfBxpWyue4s4uZwgipMY/V0DHqsIXVgEMJtUQitDSFQpgYpXc2UfhKpP52nWQvlqwY09WGfRx4DlXxFpSFxllRXSXz+BuQdF4M5PZm1yv1slbfghFAUihQvkKka9PyrlTq/20YYDudwNKQgerl64mZoz/NqSXPjHvh1uLt4OXZR79YToC01g20ZLrP21xiKf4Itlip7H282zlrXdks/SoB6sSIk1dKxSlSxrgeu5zx70DVgzDn6DRbRdXQXxSe3j4xKFOzUO8f0h5vSZ5aBPFBQDbt/LO+hdDG4cUEX+Ea6LZ8bHXS0wNSf5WsMy8sjrqf1qjfB2kVSfRfvYK7Yyn/5rji8WaAZtxAxK5EN4KBf4gb/9bP1FrsMZKwM8wksPVXy0Mfw+sWE7yOLFnEoG9mubhyOpkzzszF8oSglY6W7narqkKGhdyE9WIW4aX4m9GtyyQKz+OdQbja/YeqGCqzUSE0VEQSkzxLCwjHswtYa2Fzon+UT6BQSOE4DbfVfoADkWZiXOf4f1wZj7G5ht58hbbk/OD+kk2HbSFJit9AFWvVFcKyRcW3MLMre+QrKE/bIheG9TCpYAMbd5/IY8qhOmNltAzMWnWlnQh0jkYqUTtoIRUne0W/BLjmigF40EM9LrX0++4N7q6muSpOTXRVIB3v/CBcfRi/GEFXmcj4+uN8Syo0UMEqzD1aKrDn86hAjeFmzTsIqZXGNNZm5OPhV90w4LodiacjWI8xsy5faVRVjeA5fh4sMyg6uu3UwZVQPHTD51jrwSrJI8n8leetVUgcXz0h4snGNURgwgWAX+s03BZ5wJK9V6yO52HKG3J4MdfilU5qoAGy+ezNKkSyQpdenrcGkq01Pod5rxmdPfI4mPROHqbO0IAduZNWItZTVE1qoTyftzGpcaHP1pgm/G26+q6qfAQAtpw9BBSmd7Y8nc4iCP50rYMQkVUV8R5k6LIDzcBDz9P3JjKIH7FoypA6Nsr5OnbrnWRYycyRS+fz3L6heaeA00wAI8SfCz8HURNIf97skcwJdRxL2dW1IwsuYPip9iGRd7D7lLadp7aLQdtnuDeKiB5YzZ0u8QqNIOi5WhjRJyWP57wrXSkYLuq3Ep1zPMqO/pvgibOtq8I8Q654LaxwGlvzV+wsDqcbccO6trz/eWpgAVFgW7aJMhcB0v3l0x+PE6WrqvhQ1VLCU9BIpmZGs3bMGJlexpG0G2Ob/SKgzL8F5f6Ir68N4Bfh3vDIkZ4IN897Pai5/n2s2aGWdp/6by1g5xKHmQlaDO1fLjrUlZJyvkoxTOKZGh8++D1LWnSu0YRJejlsRhU7Btk/lLnOPcUof1v1yaKmTOahz+njZKdKT23Oq3PHxXyXFimMyi/4BUEsDBBQAAgAIAC662kqV7pF+SwAAAGsAAAAbAAAAdW5pdmVyc2FsL3VuaXZlcnNhbC5wbmcueG1ss7GvyM1RKEstKs7Mz7NVMtQzULK34+WyKShKLctMLVeoAIoBBSFASaESyDVCcMszU0oygEIG5mYIwYzUzPSMElslCwNzuKA+0EwAUEsBAgAAFAACAAgALbraSg5qJE5iBAAABREAAB0AAAAAAAAAAQAAAAAAAAAAAHVuaXZlcnNhbC9jb21tb25fbWVzc2FnZXMubG5nUEsBAgAAFAACAAgALbraSpKHJM3rAwAAAhEAACcAAAAAAAAAAQAAAAAAnQQAAHVuaXZlcnNhbC9mbGFzaF9wdWJsaXNoaW5nX3NldHRpbmdzLnhtbFBLAQIAABQAAgAIAC262kpXP1OmtQIAAFgKAAAhAAAAAAAAAAEAAAAAAM0IAAB1bml2ZXJzYWwvZmxhc2hfc2tpbl9zZXR0aW5ncy54bWxQSwECAAAUAAIACAAtutpKmdKL9MEDAAATEAAAJgAAAAAAAAABAAAAAADBCwAAdW5pdmVyc2FsL2h0bWxfcHVibGlzaGluZ19zZXR0aW5ncy54bWxQSwECAAAUAAIACAAtutpKK4LXR5MBAAAiBgAAHwAAAAAAAAABAAAAAADGDwAAdW5pdmVyc2FsL2h0bWxfc2tpbl9zZXR0aW5ncy5qc1BLAQIAABQAAgAIAC262ko9PC/RwQAAAOUBAAAaAAAAAAAAAAEAAAAAAJYRAAB1bml2ZXJzYWwvaTE4bl9wcmVzZXRzLnhtbFBLAQIAABQAAgAIAC262krE8kiNXgAAAGMAAAAcAAAAAAAAAAEAAAAAAI8SAAB1bml2ZXJzYWwvbG9jYWxfc2V0dGluZ3MueG1sUEsBAgAAFAACAAgARJRXRyO0Tvv7AgAAsAgAABQAAAAAAAAAAQAAAAAAJxMAAHVuaXZlcnNhbC9wbGF5ZXIueG1sUEsBAgAAFAACAAgALbraSq2f3JmSCQAAyHgAACkAAAAAAAAAAQAAAAAAVBYAAHVuaXZlcnNhbC9za2luX2N1c3RvbWl6YXRpb25fc2V0dGluZ3MueG1sUEsBAgAAFAACAAgALrraSudQfXcOBgAA4RoAABcAAAAAAAAAAAAAAAAALSAAAHVuaXZlcnNhbC91bml2ZXJzYWwucG5nUEsBAgAAFAACAAgALrraSpXukX5LAAAAawAAABsAAAAAAAAAAQAAAAAAcCYAAHVuaXZlcnNhbC91bml2ZXJzYWwucG5nLnhtbFBLBQYAAAAACwALAEkDAAD0JgAAAAA="/>
  <p:tag name="ISPRING_ULTRA_SCORM_COURSE_ID" val="4A133DB5-916B-4D2A-973E-A16125FFC54D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RESENTATION_TITLE" val="礼仪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rowallia New">
      <a:majorFont>
        <a:latin typeface="Browallia New"/>
        <a:ea typeface=""/>
        <a:cs typeface="Browallia New"/>
      </a:majorFont>
      <a:minorFont>
        <a:latin typeface="Browallia New"/>
        <a:ea typeface=""/>
        <a:cs typeface="Browalli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lumMod val="50000"/>
            <a:lumOff val="50000"/>
          </a:schemeClr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>
            <a:solidFill>
              <a:schemeClr val="tx1">
                <a:lumMod val="65000"/>
                <a:lumOff val="35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3095</TotalTime>
  <Words>303</Words>
  <Application>Microsoft Office PowerPoint</Application>
  <PresentationFormat>กำหนดเอง</PresentationFormat>
  <Paragraphs>51</Paragraphs>
  <Slides>14</Slides>
  <Notes>4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14</vt:i4>
      </vt:variant>
    </vt:vector>
  </HeadingPairs>
  <TitlesOfParts>
    <vt:vector size="15" baseType="lpstr">
      <vt:lpstr>Office 主题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礼仪</dc:title>
  <dc:creator>nicangel</dc:creator>
  <cp:lastModifiedBy>261157</cp:lastModifiedBy>
  <cp:revision>246</cp:revision>
  <dcterms:created xsi:type="dcterms:W3CDTF">2017-06-11T07:54:00Z</dcterms:created>
  <dcterms:modified xsi:type="dcterms:W3CDTF">2019-04-22T08:56:42Z</dcterms:modified>
</cp:coreProperties>
</file>